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79" r:id="rId5"/>
    <p:sldId id="258" r:id="rId6"/>
    <p:sldId id="274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71" r:id="rId16"/>
    <p:sldId id="268" r:id="rId17"/>
    <p:sldId id="267" r:id="rId18"/>
    <p:sldId id="269" r:id="rId19"/>
    <p:sldId id="272" r:id="rId20"/>
    <p:sldId id="273" r:id="rId21"/>
    <p:sldId id="281" r:id="rId22"/>
    <p:sldId id="282" r:id="rId23"/>
    <p:sldId id="275" r:id="rId24"/>
    <p:sldId id="276" r:id="rId25"/>
    <p:sldId id="278" r:id="rId26"/>
    <p:sldId id="277" r:id="rId27"/>
    <p:sldId id="283" r:id="rId28"/>
    <p:sldId id="284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A140-DDFA-451E-A695-547CD41B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B1A883-47DD-454D-98A1-B70182387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17C61E-F89C-4555-9F0E-44D446B6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56FCEA-A475-45D1-B34F-22077E034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AB1AD6-9897-492E-8181-293BFFEF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B2CA2-F2C5-4EA9-B1D5-FBF7C14C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E9E561-A9F8-4F5B-81C5-A2C5BAE85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EE1A62-6C9B-4CEC-A071-3B3EC969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D6823B-9A89-4A50-A12C-3E6E24E0D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A2A564-F809-4337-AC51-F1E9A2A9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900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F3DBFB-985F-494E-98CB-ABF7E27FB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69F11F-ED8B-47E9-A9CC-8D15AE58E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2325F2-8960-469E-AD5A-9BF40649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626C03-50A0-4DB3-AB8F-FCB42E26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598FB4-5DEF-4810-9920-CFF0EB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40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60828-9207-4044-A4AD-C72B059E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680AA7-D431-47C6-BC07-F57FFF2E7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5AF6C4-8505-49B9-8341-80AD5EB5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DCB2A3-CF02-42C9-A27D-1C212B70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B37710-73F7-40F9-9C82-7D64DCF0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4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22CDF-DBBA-4927-9A8A-E6FA2BAB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3F7FC4-0B75-4CED-A456-2B5F8585C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757ABA-8350-4BEF-BF45-3B1EDC00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BFAF60-B633-4E7A-BC74-4A49073B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0E7E1B-7E6E-4390-8E2C-590CBA63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61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B570E-5F6B-48A4-B1F6-1B8CBD0A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291303-333F-443E-81C5-983C0DE78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436529-02AB-4823-9C42-D1CD52C9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74CFD4-3126-4301-9131-B8B5FDAD7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7CBB03-342C-4111-B2AB-B28D46AA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344730-BAE0-4075-A261-B9FA7C0B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168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A9462-D7E8-4B71-BB5F-F4AD0CC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CD3864-F551-4985-AED7-42E0CD7F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2B7B20-D413-4918-8F57-EBBB1F906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63C5F2-7CF4-4439-BAB4-826B0B1FA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D0CAC1D-DDD0-48EC-A8B2-8D20C0439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E6380BE-1C3B-4982-A5DB-764678487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11E245-71AE-45DC-9A4B-8C28DFC3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547EC4-B554-4137-BCB8-D44920C5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67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C45B5-B16E-4C59-8A6B-6CE4F802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16B7AE-B38B-44F1-9B31-DE239560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E22456-2678-4B72-A9EE-70B49CE2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9B80D1-C3FA-41E6-816B-FC593D6F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87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AA87FB-9169-458C-B88B-CDF71B1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8EEBE8-7F68-4494-B423-FF6BB838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1114B9-0DE5-4D98-A90A-0CD8923D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93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DC0CF-37F9-44F9-8414-8DA62ED5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10BD66-A8C2-44DB-98D8-D1F61371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582C97-BFB9-49B5-9E56-BA3BB5A30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1EC689-7CCF-40A3-A489-1DFCC46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DC09C3-78C3-405C-845E-1C45BA6DE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CB21C5-7BB4-477C-A864-339F219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39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CFDCF-E16A-43A1-8656-2CA0D5C1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643A68-6997-4AF3-B590-9E38086F7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9B3999-DA4A-41E4-9BE8-C7652C013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7B49A8-4C25-4BDC-B3D1-7F9A30C4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3A2FD6-253D-4461-9D18-47973B3E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FC5824-D657-46DC-8AA0-314037F0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45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C91704-9CEE-417A-AA1A-37834B1D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901F8-1144-4FCD-B0F5-1AF80667E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E0A7AA-C00F-4244-9E47-91A0C5D06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2932E-C622-4ADA-BBB0-2A621C36D52F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772CDD-D522-4BD3-867C-203A24785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57F873-20A4-44F4-8DC3-8B588C162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4A72C-EFAD-4C36-BF98-9D8AF0238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14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257A3-F103-4378-9FE1-929C64F0E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Intrinsic</a:t>
            </a:r>
            <a:r>
              <a:rPr lang="es-ES" dirty="0"/>
              <a:t> </a:t>
            </a:r>
            <a:r>
              <a:rPr lang="es-ES" dirty="0" err="1"/>
              <a:t>Shape</a:t>
            </a:r>
            <a:r>
              <a:rPr lang="es-ES" dirty="0"/>
              <a:t> </a:t>
            </a:r>
            <a:r>
              <a:rPr lang="es-ES" dirty="0" err="1"/>
              <a:t>Signatures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7748D3-7072-4DFD-B064-90262E5E84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O cómo aprender a aprender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5A4241-BE7F-4F6D-8727-8D5DE319B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025" y="4944246"/>
            <a:ext cx="4051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96C24C-0A73-4AD8-9F99-5FDC6D87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45" y="0"/>
            <a:ext cx="10866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3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4A0EB067-488B-4587-A3A8-76E616646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7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B2655-2D96-4CD2-88E2-051449BD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Comprender la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51C32B-F855-4068-87E4-E84200352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 define un sistema de referencia local (</a:t>
            </a:r>
            <a:r>
              <a:rPr lang="es-ES" dirty="0" err="1"/>
              <a:t>intrinsic</a:t>
            </a:r>
            <a:r>
              <a:rPr lang="es-ES" dirty="0"/>
              <a:t>) </a:t>
            </a:r>
            <a:r>
              <a:rPr lang="es-ES" dirty="0">
                <a:solidFill>
                  <a:srgbClr val="00B050"/>
                </a:solidFill>
              </a:rPr>
              <a:t>F</a:t>
            </a:r>
            <a:r>
              <a:rPr lang="es-ES" baseline="-25000" dirty="0">
                <a:solidFill>
                  <a:srgbClr val="00B050"/>
                </a:solidFill>
              </a:rPr>
              <a:t>i</a:t>
            </a:r>
            <a:r>
              <a:rPr lang="es-ES" dirty="0"/>
              <a:t> a partir de un punto </a:t>
            </a:r>
            <a:r>
              <a:rPr lang="es-ES" dirty="0">
                <a:solidFill>
                  <a:srgbClr val="FFC000"/>
                </a:solidFill>
              </a:rPr>
              <a:t>p</a:t>
            </a:r>
            <a:r>
              <a:rPr lang="es-ES" baseline="-25000" dirty="0">
                <a:solidFill>
                  <a:srgbClr val="FFC000"/>
                </a:solidFill>
              </a:rPr>
              <a:t>i</a:t>
            </a:r>
            <a:r>
              <a:rPr lang="es-ES" dirty="0"/>
              <a:t> con un radio de soporte </a:t>
            </a:r>
            <a:r>
              <a:rPr lang="es-ES" dirty="0">
                <a:solidFill>
                  <a:srgbClr val="00B0F0"/>
                </a:solidFill>
              </a:rPr>
              <a:t>r</a:t>
            </a:r>
            <a:r>
              <a:rPr lang="es-ES" baseline="-25000" dirty="0">
                <a:solidFill>
                  <a:srgbClr val="00B0F0"/>
                </a:solidFill>
              </a:rPr>
              <a:t>frame</a:t>
            </a:r>
            <a:r>
              <a:rPr lang="es-ES" dirty="0"/>
              <a:t>. Usando el análisis </a:t>
            </a:r>
            <a:r>
              <a:rPr lang="es-ES" dirty="0" err="1"/>
              <a:t>Eigen</a:t>
            </a:r>
            <a:r>
              <a:rPr lang="es-ES" dirty="0"/>
              <a:t> de matriz de dispersión del punto tenemos:</a:t>
            </a:r>
          </a:p>
          <a:p>
            <a:pPr marL="0" indent="0">
              <a:buNone/>
            </a:pPr>
            <a:r>
              <a:rPr lang="es-ES" dirty="0"/>
              <a:t>1- Calcular un peso </a:t>
            </a:r>
            <a:r>
              <a:rPr lang="es-ES" dirty="0">
                <a:solidFill>
                  <a:srgbClr val="FF0000"/>
                </a:solidFill>
              </a:rPr>
              <a:t>w</a:t>
            </a:r>
            <a:r>
              <a:rPr lang="es-ES" baseline="-25000" dirty="0">
                <a:solidFill>
                  <a:srgbClr val="FF0000"/>
                </a:solidFill>
              </a:rPr>
              <a:t>i</a:t>
            </a:r>
            <a:r>
              <a:rPr lang="es-ES" dirty="0"/>
              <a:t> para cada punto </a:t>
            </a:r>
            <a:r>
              <a:rPr lang="es-ES" dirty="0">
                <a:solidFill>
                  <a:srgbClr val="FFC000"/>
                </a:solidFill>
              </a:rPr>
              <a:t>p</a:t>
            </a:r>
            <a:r>
              <a:rPr lang="es-ES" baseline="-25000" dirty="0">
                <a:solidFill>
                  <a:srgbClr val="FFC000"/>
                </a:solidFill>
              </a:rPr>
              <a:t>i  </a:t>
            </a:r>
            <a:r>
              <a:rPr lang="es-ES" dirty="0"/>
              <a:t>inversamente proporcional a la densidad de los puntos dentro de la vecindad </a:t>
            </a:r>
            <a:r>
              <a:rPr lang="es-ES" dirty="0">
                <a:solidFill>
                  <a:srgbClr val="00B0F0"/>
                </a:solidFill>
              </a:rPr>
              <a:t>r</a:t>
            </a:r>
            <a:r>
              <a:rPr lang="es-ES" baseline="-25000" dirty="0">
                <a:solidFill>
                  <a:srgbClr val="00B0F0"/>
                </a:solidFill>
              </a:rPr>
              <a:t>frame</a:t>
            </a:r>
          </a:p>
          <a:p>
            <a:pPr marL="0" indent="0">
              <a:buNone/>
            </a:pPr>
            <a:r>
              <a:rPr lang="es-ES" dirty="0"/>
              <a:t>2- Computar una matriz de dispersión ponderada </a:t>
            </a:r>
            <a:r>
              <a:rPr lang="es-ES" dirty="0" err="1"/>
              <a:t>cov</a:t>
            </a:r>
            <a:r>
              <a:rPr lang="es-ES" dirty="0"/>
              <a:t>(</a:t>
            </a:r>
            <a:r>
              <a:rPr lang="es-ES" dirty="0">
                <a:solidFill>
                  <a:srgbClr val="FFC000"/>
                </a:solidFill>
              </a:rPr>
              <a:t>p</a:t>
            </a:r>
            <a:r>
              <a:rPr lang="es-ES" baseline="-25000" dirty="0">
                <a:solidFill>
                  <a:srgbClr val="FFC000"/>
                </a:solidFill>
              </a:rPr>
              <a:t>i</a:t>
            </a:r>
            <a:r>
              <a:rPr lang="es-ES" dirty="0"/>
              <a:t>) usando todos los puntos </a:t>
            </a:r>
            <a:r>
              <a:rPr lang="es-ES" dirty="0">
                <a:solidFill>
                  <a:srgbClr val="FFC000"/>
                </a:solidFill>
              </a:rPr>
              <a:t>p</a:t>
            </a:r>
            <a:r>
              <a:rPr lang="es-ES" baseline="-25000" dirty="0">
                <a:solidFill>
                  <a:srgbClr val="FFC000"/>
                </a:solidFill>
              </a:rPr>
              <a:t>j</a:t>
            </a:r>
            <a:r>
              <a:rPr lang="es-ES" dirty="0"/>
              <a:t> dentro del radio </a:t>
            </a:r>
            <a:r>
              <a:rPr lang="es-ES" dirty="0">
                <a:solidFill>
                  <a:srgbClr val="00B0F0"/>
                </a:solidFill>
              </a:rPr>
              <a:t>r</a:t>
            </a:r>
            <a:r>
              <a:rPr lang="es-ES" baseline="-25000" dirty="0">
                <a:solidFill>
                  <a:srgbClr val="00B0F0"/>
                </a:solidFill>
              </a:rPr>
              <a:t>frame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4A3ED9-9B75-4E4B-9BC3-6766533B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3" y="5175069"/>
            <a:ext cx="50292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D60ED-7403-4E75-83BC-F0B6A7FC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Comprender la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2A968C-00AD-4DFA-965B-37E234DCA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3- Calcular los </a:t>
            </a:r>
            <a:r>
              <a:rPr lang="es-ES" dirty="0" err="1"/>
              <a:t>Eigenvalues</a:t>
            </a:r>
            <a:r>
              <a:rPr lang="es-ES" dirty="0"/>
              <a:t>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s-ES" baseline="30000" dirty="0">
                <a:solidFill>
                  <a:srgbClr val="0070C0"/>
                </a:solidFill>
              </a:rPr>
              <a:t>1</a:t>
            </a:r>
            <a:r>
              <a:rPr lang="es-ES" baseline="-25000" dirty="0">
                <a:solidFill>
                  <a:srgbClr val="0070C0"/>
                </a:solidFill>
              </a:rPr>
              <a:t>i </a:t>
            </a:r>
            <a:r>
              <a:rPr lang="es-ES" dirty="0">
                <a:solidFill>
                  <a:srgbClr val="0070C0"/>
                </a:solidFill>
              </a:rPr>
              <a:t>,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s-ES" baseline="30000" dirty="0">
                <a:solidFill>
                  <a:srgbClr val="0070C0"/>
                </a:solidFill>
              </a:rPr>
              <a:t>2</a:t>
            </a:r>
            <a:r>
              <a:rPr lang="es-ES" baseline="-25000" dirty="0">
                <a:solidFill>
                  <a:srgbClr val="0070C0"/>
                </a:solidFill>
              </a:rPr>
              <a:t>i </a:t>
            </a:r>
            <a:r>
              <a:rPr lang="es-ES" dirty="0">
                <a:solidFill>
                  <a:srgbClr val="0070C0"/>
                </a:solidFill>
              </a:rPr>
              <a:t>,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s-ES" baseline="30000" dirty="0">
                <a:solidFill>
                  <a:srgbClr val="0070C0"/>
                </a:solidFill>
              </a:rPr>
              <a:t>3</a:t>
            </a:r>
            <a:r>
              <a:rPr lang="es-ES" baseline="-25000" dirty="0">
                <a:solidFill>
                  <a:srgbClr val="0070C0"/>
                </a:solidFill>
              </a:rPr>
              <a:t>i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/>
              <a:t>y los </a:t>
            </a:r>
            <a:r>
              <a:rPr lang="es-ES" dirty="0" err="1"/>
              <a:t>Eigenvectors</a:t>
            </a:r>
            <a:r>
              <a:rPr lang="es-ES" dirty="0"/>
              <a:t> </a:t>
            </a:r>
            <a:r>
              <a:rPr lang="es-ES" dirty="0">
                <a:solidFill>
                  <a:srgbClr val="0070C0"/>
                </a:solidFill>
              </a:rPr>
              <a:t>e</a:t>
            </a:r>
            <a:r>
              <a:rPr lang="es-ES" baseline="30000" dirty="0">
                <a:solidFill>
                  <a:srgbClr val="0070C0"/>
                </a:solidFill>
              </a:rPr>
              <a:t>1</a:t>
            </a:r>
            <a:r>
              <a:rPr lang="es-ES" baseline="-25000" dirty="0">
                <a:solidFill>
                  <a:srgbClr val="0070C0"/>
                </a:solidFill>
              </a:rPr>
              <a:t>i </a:t>
            </a:r>
            <a:r>
              <a:rPr lang="es-ES" dirty="0">
                <a:solidFill>
                  <a:srgbClr val="0070C0"/>
                </a:solidFill>
              </a:rPr>
              <a:t>, e</a:t>
            </a:r>
            <a:r>
              <a:rPr lang="es-ES" baseline="30000" dirty="0">
                <a:solidFill>
                  <a:srgbClr val="0070C0"/>
                </a:solidFill>
              </a:rPr>
              <a:t>2</a:t>
            </a:r>
            <a:r>
              <a:rPr lang="es-ES" baseline="-25000" dirty="0">
                <a:solidFill>
                  <a:srgbClr val="0070C0"/>
                </a:solidFill>
              </a:rPr>
              <a:t>i </a:t>
            </a:r>
            <a:r>
              <a:rPr lang="es-ES" dirty="0">
                <a:solidFill>
                  <a:srgbClr val="0070C0"/>
                </a:solidFill>
              </a:rPr>
              <a:t>, e</a:t>
            </a:r>
            <a:r>
              <a:rPr lang="es-ES" baseline="30000" dirty="0">
                <a:solidFill>
                  <a:srgbClr val="0070C0"/>
                </a:solidFill>
              </a:rPr>
              <a:t>3</a:t>
            </a:r>
            <a:r>
              <a:rPr lang="es-ES" baseline="-25000" dirty="0">
                <a:solidFill>
                  <a:srgbClr val="0070C0"/>
                </a:solidFill>
              </a:rPr>
              <a:t>i</a:t>
            </a:r>
            <a:r>
              <a:rPr lang="es-ES" dirty="0"/>
              <a:t> en orden de magnitud decreciente</a:t>
            </a:r>
          </a:p>
          <a:p>
            <a:pPr marL="0" indent="0">
              <a:buNone/>
            </a:pPr>
            <a:r>
              <a:rPr lang="es-ES" dirty="0"/>
              <a:t>4- Usar </a:t>
            </a:r>
            <a:r>
              <a:rPr lang="es-ES" dirty="0">
                <a:solidFill>
                  <a:srgbClr val="FFC000"/>
                </a:solidFill>
              </a:rPr>
              <a:t>p</a:t>
            </a:r>
            <a:r>
              <a:rPr lang="es-ES" baseline="-25000" dirty="0">
                <a:solidFill>
                  <a:srgbClr val="FFC000"/>
                </a:solidFill>
              </a:rPr>
              <a:t>i </a:t>
            </a:r>
            <a:r>
              <a:rPr lang="es-ES" dirty="0"/>
              <a:t>como el origen del sistema </a:t>
            </a:r>
            <a:r>
              <a:rPr lang="es-ES" dirty="0">
                <a:solidFill>
                  <a:srgbClr val="00B050"/>
                </a:solidFill>
              </a:rPr>
              <a:t>F</a:t>
            </a:r>
            <a:r>
              <a:rPr lang="es-ES" baseline="-25000" dirty="0">
                <a:solidFill>
                  <a:srgbClr val="00B050"/>
                </a:solidFill>
              </a:rPr>
              <a:t>i</a:t>
            </a:r>
            <a:r>
              <a:rPr lang="es-ES" dirty="0"/>
              <a:t> y </a:t>
            </a:r>
            <a:r>
              <a:rPr lang="es-ES" dirty="0">
                <a:solidFill>
                  <a:srgbClr val="0070C0"/>
                </a:solidFill>
              </a:rPr>
              <a:t>e</a:t>
            </a:r>
            <a:r>
              <a:rPr lang="es-ES" baseline="30000" dirty="0">
                <a:solidFill>
                  <a:srgbClr val="0070C0"/>
                </a:solidFill>
              </a:rPr>
              <a:t>1</a:t>
            </a:r>
            <a:r>
              <a:rPr lang="es-ES" baseline="-25000" dirty="0">
                <a:solidFill>
                  <a:srgbClr val="0070C0"/>
                </a:solidFill>
              </a:rPr>
              <a:t>i </a:t>
            </a:r>
            <a:r>
              <a:rPr lang="es-ES" dirty="0">
                <a:solidFill>
                  <a:srgbClr val="0070C0"/>
                </a:solidFill>
              </a:rPr>
              <a:t>, e</a:t>
            </a:r>
            <a:r>
              <a:rPr lang="es-ES" baseline="30000" dirty="0">
                <a:solidFill>
                  <a:srgbClr val="0070C0"/>
                </a:solidFill>
              </a:rPr>
              <a:t>2</a:t>
            </a:r>
            <a:r>
              <a:rPr lang="es-ES" baseline="-25000" dirty="0">
                <a:solidFill>
                  <a:srgbClr val="0070C0"/>
                </a:solidFill>
              </a:rPr>
              <a:t>i </a:t>
            </a:r>
            <a:r>
              <a:rPr lang="es-ES" dirty="0">
                <a:solidFill>
                  <a:srgbClr val="0070C0"/>
                </a:solidFill>
              </a:rPr>
              <a:t>, (e</a:t>
            </a:r>
            <a:r>
              <a:rPr lang="es-ES" baseline="30000" dirty="0">
                <a:solidFill>
                  <a:srgbClr val="0070C0"/>
                </a:solidFill>
              </a:rPr>
              <a:t>1</a:t>
            </a:r>
            <a:r>
              <a:rPr lang="es-ES" baseline="-25000" dirty="0">
                <a:solidFill>
                  <a:srgbClr val="0070C0"/>
                </a:solidFill>
              </a:rPr>
              <a:t>i </a:t>
            </a:r>
            <a:r>
              <a:rPr lang="es-ES" dirty="0">
                <a:solidFill>
                  <a:srgbClr val="0070C0"/>
                </a:solidFill>
              </a:rPr>
              <a:t>×</a:t>
            </a:r>
            <a:r>
              <a:rPr lang="es-ES" dirty="0"/>
              <a:t> </a:t>
            </a:r>
            <a:r>
              <a:rPr lang="es-ES" dirty="0">
                <a:solidFill>
                  <a:srgbClr val="0070C0"/>
                </a:solidFill>
              </a:rPr>
              <a:t>e</a:t>
            </a:r>
            <a:r>
              <a:rPr lang="es-ES" baseline="30000" dirty="0">
                <a:solidFill>
                  <a:srgbClr val="0070C0"/>
                </a:solidFill>
              </a:rPr>
              <a:t>2</a:t>
            </a:r>
            <a:r>
              <a:rPr lang="es-ES" baseline="-25000" dirty="0">
                <a:solidFill>
                  <a:srgbClr val="0070C0"/>
                </a:solidFill>
              </a:rPr>
              <a:t>i </a:t>
            </a:r>
            <a:r>
              <a:rPr lang="es-ES" dirty="0">
                <a:solidFill>
                  <a:srgbClr val="0070C0"/>
                </a:solidFill>
              </a:rPr>
              <a:t>) </a:t>
            </a:r>
            <a:r>
              <a:rPr lang="es-ES" dirty="0"/>
              <a:t>como los ejes x, y, z.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Luego dice más cosas, pero de cómo aplicar esta idea a generar un descriptor, que no nos interesa.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/>
              <a:t>¿PERO ES UN DESCRIPTOR O UN DETECTOR DE KPS AL FINAL?</a:t>
            </a:r>
          </a:p>
        </p:txBody>
      </p:sp>
    </p:spTree>
    <p:extLst>
      <p:ext uri="{BB962C8B-B14F-4D97-AF65-F5344CB8AC3E}">
        <p14:creationId xmlns:p14="http://schemas.microsoft.com/office/powerpoint/2010/main" val="371574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10268-3086-4A81-BD85-6122CB2A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de dispersión?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4F9A87-70E8-47C9-8F6E-4E82463D9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Scatter</a:t>
            </a:r>
            <a:r>
              <a:rPr lang="es-ES" dirty="0"/>
              <a:t> </a:t>
            </a:r>
            <a:r>
              <a:rPr lang="es-ES" dirty="0" err="1"/>
              <a:t>matrix</a:t>
            </a:r>
            <a:r>
              <a:rPr lang="es-ES" dirty="0"/>
              <a:t> vs </a:t>
            </a:r>
            <a:r>
              <a:rPr lang="es-ES" dirty="0" err="1"/>
              <a:t>covariance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La matriz de dispersión es una aproximación a la matriz de covarianza que se usa cuando calcular esta última es demasiado costoso.</a:t>
            </a:r>
          </a:p>
          <a:p>
            <a:pPr marL="0" indent="0">
              <a:buNone/>
            </a:pPr>
            <a:r>
              <a:rPr lang="es-ES" dirty="0"/>
              <a:t>Se usa indistintamente porque el resultado debe ser el mismo (o muy parecido).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Qué representa la matriz de dispersión? Cómo se interpreta?</a:t>
            </a:r>
          </a:p>
          <a:p>
            <a:pPr marL="0" indent="0">
              <a:buNone/>
            </a:pPr>
            <a:r>
              <a:rPr lang="en-US" dirty="0"/>
              <a:t>	&gt; </a:t>
            </a:r>
            <a:r>
              <a:rPr lang="es-ES" dirty="0"/>
              <a:t>Me da igual</a:t>
            </a:r>
          </a:p>
        </p:txBody>
      </p:sp>
    </p:spTree>
    <p:extLst>
      <p:ext uri="{BB962C8B-B14F-4D97-AF65-F5344CB8AC3E}">
        <p14:creationId xmlns:p14="http://schemas.microsoft.com/office/powerpoint/2010/main" val="268152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DC39B452-246A-4537-9577-EACC0D13A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01" y="1888581"/>
            <a:ext cx="4947740" cy="41731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A10268-3086-4A81-BD85-6122CB2A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Eigenvectors</a:t>
            </a:r>
            <a:r>
              <a:rPr lang="es-ES" dirty="0"/>
              <a:t> y </a:t>
            </a:r>
            <a:r>
              <a:rPr lang="es-ES" dirty="0" err="1"/>
              <a:t>Eigenvalues</a:t>
            </a:r>
            <a:r>
              <a:rPr lang="es-ES" dirty="0"/>
              <a:t>?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88F7BD0-8C5A-4BE7-AD29-E87F86376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359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/>
              <a:t>Cálculo de las direcciones principales que describen los datos.</a:t>
            </a:r>
          </a:p>
          <a:p>
            <a:pPr marL="0" indent="0">
              <a:buNone/>
            </a:pPr>
            <a:r>
              <a:rPr lang="es-ES" dirty="0"/>
              <a:t>En este caso tenemos 3 direcciones principales que, ordenadas de forma decreciente por su magnitud, corresponderían con los vectores:</a:t>
            </a:r>
          </a:p>
          <a:p>
            <a:pPr marL="0" indent="0">
              <a:buNone/>
            </a:pPr>
            <a:r>
              <a:rPr lang="es-ES" dirty="0"/>
              <a:t> (1,0,0) – 61.66</a:t>
            </a:r>
            <a:br>
              <a:rPr lang="es-ES" dirty="0"/>
            </a:br>
            <a:r>
              <a:rPr lang="es-ES" dirty="0"/>
              <a:t> (0,0,1) – 10</a:t>
            </a:r>
            <a:br>
              <a:rPr lang="es-ES" dirty="0"/>
            </a:br>
            <a:r>
              <a:rPr lang="es-ES" dirty="0"/>
              <a:t> (0,1,0) – 0</a:t>
            </a:r>
          </a:p>
          <a:p>
            <a:pPr marL="0" indent="0">
              <a:buNone/>
            </a:pPr>
            <a:r>
              <a:rPr lang="es-ES" dirty="0"/>
              <a:t>Este ejemplo lo he programado yo, para ver qué es lo que pasa, qué resultados tengo con diferentes superficies y si da lo que yo creo que da.</a:t>
            </a:r>
            <a:br>
              <a:rPr lang="es-ES" dirty="0"/>
            </a:br>
            <a:r>
              <a:rPr lang="es-ES" dirty="0"/>
              <a:t> </a:t>
            </a:r>
          </a:p>
          <a:p>
            <a:pPr marL="0" indent="0">
              <a:buNone/>
            </a:pPr>
            <a:r>
              <a:rPr lang="es-ES" sz="1700" dirty="0"/>
              <a:t>* Nota que el plano está alineado con los ejes Z y </a:t>
            </a:r>
            <a:r>
              <a:rPr lang="es-ES" sz="1700" dirty="0" err="1"/>
              <a:t>Y</a:t>
            </a:r>
            <a:r>
              <a:rPr lang="es-ES" sz="1700" dirty="0"/>
              <a:t> por esos lo vectores apuntan en esas direcciones.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94B2E22-E843-4C6F-A6EC-E16682591B32}"/>
              </a:ext>
            </a:extLst>
          </p:cNvPr>
          <p:cNvCxnSpPr>
            <a:cxnSpLocks/>
          </p:cNvCxnSpPr>
          <p:nvPr/>
        </p:nvCxnSpPr>
        <p:spPr>
          <a:xfrm flipH="1">
            <a:off x="8653780" y="3857082"/>
            <a:ext cx="282575" cy="236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6FBE89F-D2F4-4484-90E1-B515BDB106FC}"/>
              </a:ext>
            </a:extLst>
          </p:cNvPr>
          <p:cNvCxnSpPr>
            <a:cxnSpLocks/>
          </p:cNvCxnSpPr>
          <p:nvPr/>
        </p:nvCxnSpPr>
        <p:spPr>
          <a:xfrm>
            <a:off x="8961755" y="3857082"/>
            <a:ext cx="1670050" cy="47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883C7EB-B889-4F00-85D9-9A2596FD67B0}"/>
              </a:ext>
            </a:extLst>
          </p:cNvPr>
          <p:cNvCxnSpPr>
            <a:cxnSpLocks/>
          </p:cNvCxnSpPr>
          <p:nvPr/>
        </p:nvCxnSpPr>
        <p:spPr>
          <a:xfrm flipV="1">
            <a:off x="8949055" y="2899954"/>
            <a:ext cx="0" cy="949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130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6D38B-40BC-468B-97F1-5C09419A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Insight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B1A445-A341-40A3-B0CA-03F8F177C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Lo que hace el método es crear un sistema de referencia local a cada uno de los puntos de la nube. Para ello, se selecciona un radio de vecindad y se obtienen los vectores de las 3 direcciones principales (</a:t>
            </a:r>
            <a:r>
              <a:rPr lang="es-ES" dirty="0" err="1"/>
              <a:t>eigenvectors</a:t>
            </a:r>
            <a:r>
              <a:rPr lang="es-ES" dirty="0"/>
              <a:t>) y su magnitud (</a:t>
            </a:r>
            <a:r>
              <a:rPr lang="es-ES" dirty="0" err="1"/>
              <a:t>eigenvalues</a:t>
            </a:r>
            <a:r>
              <a:rPr lang="es-ES" dirty="0"/>
              <a:t>). Indica que las ordena en orden decreciente y que usa los dos de mayor magnitud como ejes x e y, y el tercero viene del producto vectorial entre esos dos, es decir, el vector normal al plano que forman. Se genera así un sistema de referencia, con sus 3 vectores perpendiculares entre sí.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Ya, pero cómo se si es un </a:t>
            </a:r>
            <a:r>
              <a:rPr lang="es-ES" dirty="0" err="1"/>
              <a:t>keypoint</a:t>
            </a:r>
            <a:r>
              <a:rPr lang="es-ES" dirty="0"/>
              <a:t> o no? Qué tiene que ver el tema del marco de referencia con lo que yo estoy haciendo?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n-US" dirty="0"/>
              <a:t>&gt; </a:t>
            </a:r>
            <a:r>
              <a:rPr lang="es-ES" dirty="0"/>
              <a:t>Volvemos a la web de Open3D</a:t>
            </a:r>
          </a:p>
        </p:txBody>
      </p:sp>
    </p:spTree>
    <p:extLst>
      <p:ext uri="{BB962C8B-B14F-4D97-AF65-F5344CB8AC3E}">
        <p14:creationId xmlns:p14="http://schemas.microsoft.com/office/powerpoint/2010/main" val="76657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E9233-299E-4B5E-B3B3-7F769BAC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Alguien me está mintiendo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5D88EC-B3F1-417E-B00A-91B45B35E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02264" y="2658836"/>
            <a:ext cx="4295775" cy="419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848EBE-15A9-4A56-9AD2-B4C522A6E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96" b="9756"/>
          <a:stretch/>
        </p:blipFill>
        <p:spPr>
          <a:xfrm>
            <a:off x="6584361" y="2658836"/>
            <a:ext cx="4905375" cy="609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5B647BD-DD04-4FF0-ACBF-AD200A86E835}"/>
              </a:ext>
            </a:extLst>
          </p:cNvPr>
          <p:cNvSpPr txBox="1"/>
          <p:nvPr/>
        </p:nvSpPr>
        <p:spPr>
          <a:xfrm>
            <a:off x="838200" y="209487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Open3D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C22A655-59BF-48FB-AADD-EF03EC9FC07E}"/>
              </a:ext>
            </a:extLst>
          </p:cNvPr>
          <p:cNvSpPr txBox="1"/>
          <p:nvPr/>
        </p:nvSpPr>
        <p:spPr>
          <a:xfrm>
            <a:off x="6584361" y="205132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el </a:t>
            </a:r>
            <a:r>
              <a:rPr lang="es-ES" dirty="0" err="1"/>
              <a:t>paper</a:t>
            </a:r>
            <a:r>
              <a:rPr lang="es-ES" dirty="0"/>
              <a:t> de ISS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6F1F371-3C65-4A70-BA2C-ACD3AEDA9180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3077936"/>
            <a:ext cx="816429" cy="88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3A70EE-F71E-4D75-9CD7-9F7DB24FACCE}"/>
              </a:ext>
            </a:extLst>
          </p:cNvPr>
          <p:cNvSpPr txBox="1"/>
          <p:nvPr/>
        </p:nvSpPr>
        <p:spPr>
          <a:xfrm>
            <a:off x="2880065" y="3885935"/>
            <a:ext cx="26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Usa la media de los puntos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52EEE73-CA64-4C49-826E-CFF3433857CC}"/>
              </a:ext>
            </a:extLst>
          </p:cNvPr>
          <p:cNvSpPr txBox="1"/>
          <p:nvPr/>
        </p:nvSpPr>
        <p:spPr>
          <a:xfrm>
            <a:off x="8251276" y="4051918"/>
            <a:ext cx="19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Usa el punto actual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10F8525-AEA3-4430-8E1B-DE0321F178A6}"/>
              </a:ext>
            </a:extLst>
          </p:cNvPr>
          <p:cNvCxnSpPr>
            <a:cxnSpLocks/>
          </p:cNvCxnSpPr>
          <p:nvPr/>
        </p:nvCxnSpPr>
        <p:spPr>
          <a:xfrm flipV="1">
            <a:off x="9246325" y="3059243"/>
            <a:ext cx="0" cy="106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85C48E1-3DEC-498D-A03B-AE2A72B03D6D}"/>
              </a:ext>
            </a:extLst>
          </p:cNvPr>
          <p:cNvSpPr txBox="1"/>
          <p:nvPr/>
        </p:nvSpPr>
        <p:spPr>
          <a:xfrm>
            <a:off x="7750532" y="4835400"/>
            <a:ext cx="260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 matriz está ponderada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863C93-ABE8-4E36-8AC8-8612D23F0497}"/>
              </a:ext>
            </a:extLst>
          </p:cNvPr>
          <p:cNvSpPr txBox="1"/>
          <p:nvPr/>
        </p:nvSpPr>
        <p:spPr>
          <a:xfrm>
            <a:off x="1993461" y="4693934"/>
            <a:ext cx="228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hay ponderaciones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5542F16-8FEE-4F59-8CA7-E1AE22712D31}"/>
              </a:ext>
            </a:extLst>
          </p:cNvPr>
          <p:cNvCxnSpPr>
            <a:cxnSpLocks/>
          </p:cNvCxnSpPr>
          <p:nvPr/>
        </p:nvCxnSpPr>
        <p:spPr>
          <a:xfrm flipV="1">
            <a:off x="2420983" y="3077936"/>
            <a:ext cx="0" cy="161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4DDAA34-6EA6-493B-BCA9-DE343111858B}"/>
              </a:ext>
            </a:extLst>
          </p:cNvPr>
          <p:cNvCxnSpPr>
            <a:cxnSpLocks/>
          </p:cNvCxnSpPr>
          <p:nvPr/>
        </p:nvCxnSpPr>
        <p:spPr>
          <a:xfrm flipV="1">
            <a:off x="7844246" y="3059243"/>
            <a:ext cx="681445" cy="1756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5B0E256-B10B-40EA-82CD-2516211E5BBB}"/>
              </a:ext>
            </a:extLst>
          </p:cNvPr>
          <p:cNvSpPr txBox="1"/>
          <p:nvPr/>
        </p:nvSpPr>
        <p:spPr>
          <a:xfrm>
            <a:off x="9609469" y="5194849"/>
            <a:ext cx="2290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 normalizada usando </a:t>
            </a:r>
          </a:p>
          <a:p>
            <a:r>
              <a:rPr lang="es-ES" dirty="0"/>
              <a:t>los pesos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2B74AAC-31AF-4BAD-B3C2-E906F0FC7BC6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0754655" y="3268436"/>
            <a:ext cx="207352" cy="19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B58C261-4F46-4B19-BA63-FE8F71249D2A}"/>
              </a:ext>
            </a:extLst>
          </p:cNvPr>
          <p:cNvSpPr txBox="1"/>
          <p:nvPr/>
        </p:nvSpPr>
        <p:spPr>
          <a:xfrm>
            <a:off x="1085646" y="5367194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pero sí está normalizada con el número de vecinos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0C915A6-4F7F-45D9-A005-E46414A48001}"/>
              </a:ext>
            </a:extLst>
          </p:cNvPr>
          <p:cNvCxnSpPr>
            <a:cxnSpLocks/>
          </p:cNvCxnSpPr>
          <p:nvPr/>
        </p:nvCxnSpPr>
        <p:spPr>
          <a:xfrm flipV="1">
            <a:off x="1619898" y="3077936"/>
            <a:ext cx="0" cy="230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195377D3-4465-4DFE-AA96-0A02BF0C8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" t="53083" r="58348" b="2854"/>
          <a:stretch/>
        </p:blipFill>
        <p:spPr>
          <a:xfrm>
            <a:off x="3287238" y="4211333"/>
            <a:ext cx="175343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F43CB-465A-4FB6-8E5B-FC10FE93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Alguien me está mintiendo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942FCB-EC7C-455F-91E9-718099E99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Son implementaciones diferentes!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Lo importante es la idea que subyace.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Cada implementación puede introducir variantes para ser más óptimo, más preciso, aplicarlo a un caso particular…</a:t>
            </a:r>
          </a:p>
        </p:txBody>
      </p:sp>
      <p:pic>
        <p:nvPicPr>
          <p:cNvPr id="11" name="Imagen 10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ADEEB907-4834-4990-8E48-572AF60A5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r="19263"/>
          <a:stretch/>
        </p:blipFill>
        <p:spPr>
          <a:xfrm>
            <a:off x="7663523" y="1543050"/>
            <a:ext cx="4185577" cy="42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6D38B-40BC-468B-97F1-5C09419A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Sigo leyendo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B1A445-A341-40A3-B0CA-03F8F177C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82" y="4157662"/>
            <a:ext cx="10798818" cy="23352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dirty="0"/>
              <a:t>Se divide la magnitud del segundo con respecto del primer </a:t>
            </a:r>
            <a:r>
              <a:rPr lang="es-ES" dirty="0" err="1"/>
              <a:t>eigenvalue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Y el tercero con respecto del segundo.</a:t>
            </a:r>
          </a:p>
          <a:p>
            <a:pPr marL="0" indent="0">
              <a:buNone/>
            </a:pPr>
            <a:r>
              <a:rPr lang="es-ES" dirty="0"/>
              <a:t>Como están ordenados de mayor a menor, el segundo nunca será mayor que el primero, como máximo será igual. Como resultado tenemos un ratio entre 0 y 1 que indica cómo de parecidos son las magnitudes de esos vectores. 1 es que son iguales, un número muy pequeño es que son muy diferentes. Lo mismo con el otro término.</a:t>
            </a:r>
          </a:p>
          <a:p>
            <a:pPr marL="0" indent="0">
              <a:buNone/>
            </a:pPr>
            <a:r>
              <a:rPr lang="es-ES" dirty="0"/>
              <a:t>Hay dos parámetros </a:t>
            </a:r>
            <a:r>
              <a:rPr lang="el-GR" dirty="0"/>
              <a:t>γ</a:t>
            </a:r>
            <a:r>
              <a:rPr lang="es-ES" baseline="-25000" dirty="0"/>
              <a:t>12</a:t>
            </a:r>
            <a:r>
              <a:rPr lang="es-ES" dirty="0"/>
              <a:t> y </a:t>
            </a:r>
            <a:r>
              <a:rPr lang="el-GR" dirty="0"/>
              <a:t>γ</a:t>
            </a:r>
            <a:r>
              <a:rPr lang="es-ES" baseline="-25000" dirty="0"/>
              <a:t>23</a:t>
            </a:r>
            <a:r>
              <a:rPr lang="es-ES" dirty="0"/>
              <a:t> que controlan ese ratio. Lo que tú quieres es ajustar esos parámetros para que si ambos ratios están por debajo, eso indique que los 3 </a:t>
            </a:r>
            <a:r>
              <a:rPr lang="es-ES" dirty="0" err="1"/>
              <a:t>eigenvalues</a:t>
            </a:r>
            <a:r>
              <a:rPr lang="es-ES" dirty="0"/>
              <a:t> son diferentes. Esto es, que ese punto es un punto interesante. Que se encuentra en una zona no monótona, no plana.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CAE77D-B571-4F76-A4C4-E090200F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990"/>
          <a:stretch/>
        </p:blipFill>
        <p:spPr>
          <a:xfrm>
            <a:off x="554982" y="1690689"/>
            <a:ext cx="5541018" cy="20050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68538E-4C33-4DBE-97D3-8BCC5E552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45" t="62560" r="945" b="-2896"/>
          <a:stretch/>
        </p:blipFill>
        <p:spPr>
          <a:xfrm>
            <a:off x="6096000" y="1690688"/>
            <a:ext cx="554101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1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DCF20-C2F9-428A-BC9C-F15735C2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Enfoque top-</a:t>
            </a:r>
            <a:r>
              <a:rPr lang="es-ES" dirty="0" err="1"/>
              <a:t>down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AE112E-40C6-46A2-934A-2A6792A44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49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¿Realmente me renta aprender esto?</a:t>
            </a:r>
          </a:p>
          <a:p>
            <a:pPr marL="0" indent="0">
              <a:buNone/>
            </a:pPr>
            <a:r>
              <a:rPr lang="es-ES" dirty="0"/>
              <a:t>¿Con qué profundidad?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Voy indagando de lo de más alto nivel a lo de más bajo nivel conforme lo voy necesitando.</a:t>
            </a:r>
          </a:p>
          <a:p>
            <a:pPr>
              <a:buFontTx/>
              <a:buChar char="-"/>
            </a:pPr>
            <a:r>
              <a:rPr lang="es-ES" dirty="0"/>
              <a:t>Rápido</a:t>
            </a:r>
          </a:p>
          <a:p>
            <a:pPr>
              <a:buFontTx/>
              <a:buChar char="-"/>
            </a:pPr>
            <a:r>
              <a:rPr lang="es-ES" dirty="0"/>
              <a:t>Óptimo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93AC193F-96B9-45EB-BE92-E43DE94A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r="31797"/>
          <a:stretch/>
        </p:blipFill>
        <p:spPr>
          <a:xfrm rot="10800000">
            <a:off x="6550314" y="2650926"/>
            <a:ext cx="5219701" cy="36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50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F43CB-465A-4FB6-8E5B-FC10FE93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Insight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DBE9DA0-2DDD-46F2-89BC-E90AB276F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Eigenvalues</a:t>
            </a:r>
            <a:r>
              <a:rPr lang="es-ES" dirty="0"/>
              <a:t> y ratios</a:t>
            </a:r>
          </a:p>
        </p:txBody>
      </p:sp>
      <p:pic>
        <p:nvPicPr>
          <p:cNvPr id="4" name="Imagen 3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3B20E12E-2383-4AB8-B04D-F92A6E70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7101"/>
            <a:ext cx="3005065" cy="2843212"/>
          </a:xfrm>
          <a:prstGeom prst="rect">
            <a:avLst/>
          </a:prstGeom>
        </p:spPr>
      </p:pic>
      <p:pic>
        <p:nvPicPr>
          <p:cNvPr id="7" name="Imagen 6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6562ADFD-C90C-424E-921C-30452553E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47" y="2307101"/>
            <a:ext cx="3122506" cy="28432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D504F25-05C6-4D80-9167-B07B08449AB0}"/>
              </a:ext>
            </a:extLst>
          </p:cNvPr>
          <p:cNvSpPr txBox="1"/>
          <p:nvPr/>
        </p:nvSpPr>
        <p:spPr>
          <a:xfrm>
            <a:off x="918483" y="5292969"/>
            <a:ext cx="2844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Eigenvalues</a:t>
            </a:r>
            <a:r>
              <a:rPr lang="es-ES" dirty="0"/>
              <a:t>: 8.35, 8.33, 0.12</a:t>
            </a:r>
            <a:br>
              <a:rPr lang="es-ES" dirty="0"/>
            </a:br>
            <a:r>
              <a:rPr lang="es-ES" dirty="0"/>
              <a:t>ratio1: 0.99, ratio2: 0.01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4EC43E-B108-48EE-BA02-518016B00C76}"/>
              </a:ext>
            </a:extLst>
          </p:cNvPr>
          <p:cNvSpPr txBox="1"/>
          <p:nvPr/>
        </p:nvSpPr>
        <p:spPr>
          <a:xfrm>
            <a:off x="4812756" y="5287522"/>
            <a:ext cx="307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Eigenvalues</a:t>
            </a:r>
            <a:r>
              <a:rPr lang="es-ES" dirty="0"/>
              <a:t>: 11.95, 8.33, 0.005</a:t>
            </a:r>
            <a:br>
              <a:rPr lang="es-ES" dirty="0"/>
            </a:br>
            <a:r>
              <a:rPr lang="es-ES" dirty="0"/>
              <a:t>ratio1: 0.69, ratio2: 0.0006</a:t>
            </a:r>
          </a:p>
        </p:txBody>
      </p:sp>
      <p:pic>
        <p:nvPicPr>
          <p:cNvPr id="6" name="Imagen 5" descr="Gráfico, Diagrama&#10;&#10;Descripción generada automáticamente">
            <a:extLst>
              <a:ext uri="{FF2B5EF4-FFF2-40B4-BE49-F238E27FC236}">
                <a16:creationId xmlns:a16="http://schemas.microsoft.com/office/drawing/2014/main" id="{7DABC7CB-621F-4528-A1DF-CE32BC9A0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35" y="2424464"/>
            <a:ext cx="2779668" cy="286305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E2F1B0C-4E33-4B88-8AEB-49D40B6413EA}"/>
              </a:ext>
            </a:extLst>
          </p:cNvPr>
          <p:cNvSpPr txBox="1"/>
          <p:nvPr/>
        </p:nvSpPr>
        <p:spPr>
          <a:xfrm>
            <a:off x="8275265" y="5287522"/>
            <a:ext cx="331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Eigenvalues</a:t>
            </a:r>
            <a:r>
              <a:rPr lang="es-ES" dirty="0"/>
              <a:t>: 0.006, 0.001, 0.0003</a:t>
            </a:r>
            <a:br>
              <a:rPr lang="es-ES" dirty="0"/>
            </a:br>
            <a:r>
              <a:rPr lang="es-ES" dirty="0"/>
              <a:t>ratio1: 0.19, ratio2: 0.24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5FDC850-C907-4388-B131-E140A8A91C52}"/>
              </a:ext>
            </a:extLst>
          </p:cNvPr>
          <p:cNvSpPr txBox="1"/>
          <p:nvPr/>
        </p:nvSpPr>
        <p:spPr>
          <a:xfrm>
            <a:off x="3595456" y="6176963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Cuál</a:t>
            </a:r>
            <a:r>
              <a:rPr lang="en-US" dirty="0"/>
              <a:t> de </a:t>
            </a:r>
            <a:r>
              <a:rPr lang="en-US" dirty="0" err="1"/>
              <a:t>estos</a:t>
            </a:r>
            <a:r>
              <a:rPr lang="en-US" dirty="0"/>
              <a:t> 3 es </a:t>
            </a:r>
            <a:r>
              <a:rPr lang="en-US" dirty="0" err="1"/>
              <a:t>mejor</a:t>
            </a:r>
            <a:r>
              <a:rPr lang="en-US" dirty="0"/>
              <a:t> KP </a:t>
            </a:r>
            <a:r>
              <a:rPr lang="en-US" dirty="0" err="1"/>
              <a:t>según</a:t>
            </a:r>
            <a:r>
              <a:rPr lang="en-US" dirty="0"/>
              <a:t> ISS?</a:t>
            </a:r>
          </a:p>
        </p:txBody>
      </p:sp>
    </p:spTree>
    <p:extLst>
      <p:ext uri="{BB962C8B-B14F-4D97-AF65-F5344CB8AC3E}">
        <p14:creationId xmlns:p14="http://schemas.microsoft.com/office/powerpoint/2010/main" val="170186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F43CB-465A-4FB6-8E5B-FC10FE93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Insight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942FCB-EC7C-455F-91E9-718099E99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 que pretende ISS es detectar aquellos puntos cuyas magnitudes entre las direcciones principales sufran mucha diferencia.</a:t>
            </a:r>
          </a:p>
          <a:p>
            <a:pPr marL="0" indent="0">
              <a:buNone/>
            </a:pPr>
            <a:r>
              <a:rPr lang="es-ES" dirty="0"/>
              <a:t>Con la intención de generar sistemas de coordenadas únicos, que no tengan ambigüedad y que sean repetibles entre 2 nubes del mismo objeto.</a:t>
            </a:r>
          </a:p>
          <a:p>
            <a:pPr marL="0" indent="0">
              <a:buNone/>
            </a:pPr>
            <a:r>
              <a:rPr lang="es-ES" dirty="0"/>
              <a:t>Esto lo hace porque los descriptores hacen uso del cálculo de sistemas de coordenadas locales. Cuanto más robustos, mejor para generar descriptores más fiables.</a:t>
            </a:r>
          </a:p>
        </p:txBody>
      </p:sp>
      <p:pic>
        <p:nvPicPr>
          <p:cNvPr id="5" name="Imagen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10A12F8-2E32-444E-A026-348F60B09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476" y="5156605"/>
            <a:ext cx="3657607" cy="14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E86FEC1-6959-4D03-8157-29D8EBAB9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8" t="9678" r="15129" b="6720"/>
          <a:stretch/>
        </p:blipFill>
        <p:spPr>
          <a:xfrm>
            <a:off x="7579466" y="3001881"/>
            <a:ext cx="3774332" cy="30253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3F43CB-465A-4FB6-8E5B-FC10FE93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Ya lo domino totalmente?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942FCB-EC7C-455F-91E9-718099E99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Impleméntalo.</a:t>
            </a:r>
          </a:p>
          <a:p>
            <a:pPr marL="0" indent="0" algn="ctr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Si todavía tienes puntos ciegos,</a:t>
            </a:r>
          </a:p>
          <a:p>
            <a:pPr marL="0" indent="0">
              <a:buNone/>
            </a:pPr>
            <a:r>
              <a:rPr lang="es-ES" dirty="0"/>
              <a:t>así los descubrirás.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EC4379-965D-454D-B067-E9CAA0753132}"/>
              </a:ext>
            </a:extLst>
          </p:cNvPr>
          <p:cNvSpPr txBox="1"/>
          <p:nvPr/>
        </p:nvSpPr>
        <p:spPr>
          <a:xfrm>
            <a:off x="10123094" y="3601184"/>
            <a:ext cx="966438" cy="400110"/>
          </a:xfrm>
          <a:prstGeom prst="rect">
            <a:avLst/>
          </a:prstGeom>
          <a:solidFill>
            <a:srgbClr val="425FEB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Python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5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F8E59-1087-4511-BAB3-5B7D73CD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del método</a:t>
            </a:r>
          </a:p>
        </p:txBody>
      </p:sp>
      <p:pic>
        <p:nvPicPr>
          <p:cNvPr id="5" name="Marcador de contenido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881402C-49AC-40C9-8581-6F8A03FF7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96" y="1551771"/>
            <a:ext cx="9266207" cy="5306229"/>
          </a:xfrm>
        </p:spPr>
      </p:pic>
    </p:spTree>
    <p:extLst>
      <p:ext uri="{BB962C8B-B14F-4D97-AF65-F5344CB8AC3E}">
        <p14:creationId xmlns:p14="http://schemas.microsoft.com/office/powerpoint/2010/main" val="217899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F8E59-1087-4511-BAB3-5B7D73CD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BA3BD1-3CB1-464A-ABA3-3F05C250D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6069"/>
            <a:ext cx="2609850" cy="620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l-GR" sz="2400" dirty="0"/>
              <a:t>γ</a:t>
            </a:r>
            <a:r>
              <a:rPr lang="es-ES" sz="2400" baseline="-25000" dirty="0"/>
              <a:t>12 </a:t>
            </a:r>
            <a:r>
              <a:rPr lang="es-ES" sz="2400" dirty="0"/>
              <a:t>= 0.25, </a:t>
            </a:r>
            <a:r>
              <a:rPr lang="el-GR" sz="2400" dirty="0"/>
              <a:t>γ</a:t>
            </a:r>
            <a:r>
              <a:rPr lang="es-ES" sz="2400" baseline="-25000" dirty="0"/>
              <a:t>23 </a:t>
            </a:r>
            <a:r>
              <a:rPr lang="es-ES" sz="2400" dirty="0"/>
              <a:t>= 0.25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C0093EA-63AC-4491-9A2C-07DF304D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4" y="1619250"/>
            <a:ext cx="3091848" cy="3485356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AA9610C-CF98-4450-AE66-2D1E6E805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08" y="1657350"/>
            <a:ext cx="3203720" cy="3676650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437C2D4-EF28-4055-B2A3-E2A9407EA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93" y="1657232"/>
            <a:ext cx="3624263" cy="3738799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DFC7B24-A34B-464D-A53A-28A19B2277A6}"/>
              </a:ext>
            </a:extLst>
          </p:cNvPr>
          <p:cNvSpPr txBox="1">
            <a:spLocks/>
          </p:cNvSpPr>
          <p:nvPr/>
        </p:nvSpPr>
        <p:spPr>
          <a:xfrm>
            <a:off x="4575299" y="5556069"/>
            <a:ext cx="2609850" cy="62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l-GR" sz="2200" dirty="0"/>
              <a:t>γ</a:t>
            </a:r>
            <a:r>
              <a:rPr lang="es-ES" sz="2200" baseline="-25000" dirty="0"/>
              <a:t>12 </a:t>
            </a:r>
            <a:r>
              <a:rPr lang="es-ES" sz="2200" dirty="0"/>
              <a:t>= 0.5, </a:t>
            </a:r>
            <a:r>
              <a:rPr lang="el-GR" sz="2200" dirty="0"/>
              <a:t>γ</a:t>
            </a:r>
            <a:r>
              <a:rPr lang="es-ES" sz="2200" baseline="-25000" dirty="0"/>
              <a:t>23 </a:t>
            </a:r>
            <a:r>
              <a:rPr lang="es-ES" sz="2200" dirty="0"/>
              <a:t>= 0.2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E7B96DA1-E2DA-4A63-8A5B-B84607788039}"/>
              </a:ext>
            </a:extLst>
          </p:cNvPr>
          <p:cNvSpPr txBox="1">
            <a:spLocks/>
          </p:cNvSpPr>
          <p:nvPr/>
        </p:nvSpPr>
        <p:spPr>
          <a:xfrm>
            <a:off x="8312398" y="5556069"/>
            <a:ext cx="2609850" cy="62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l-GR" sz="2200" dirty="0"/>
              <a:t>γ</a:t>
            </a:r>
            <a:r>
              <a:rPr lang="es-ES" sz="2200" baseline="-25000" dirty="0"/>
              <a:t>12 </a:t>
            </a:r>
            <a:r>
              <a:rPr lang="es-ES" sz="2200" dirty="0"/>
              <a:t>= 0.2, </a:t>
            </a:r>
            <a:r>
              <a:rPr lang="el-GR" sz="2200" dirty="0"/>
              <a:t>γ</a:t>
            </a:r>
            <a:r>
              <a:rPr lang="es-ES" sz="2200" baseline="-25000" dirty="0"/>
              <a:t>23 </a:t>
            </a:r>
            <a:r>
              <a:rPr lang="es-ES" sz="2200" dirty="0"/>
              <a:t>= 0.5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3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6D38B-40BC-468B-97F1-5C09419A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Sigo leyendo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B1A445-A341-40A3-B0CA-03F8F177C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82" y="3500846"/>
            <a:ext cx="10798818" cy="2992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Se aplica un proceso adicional de non </a:t>
            </a:r>
            <a:r>
              <a:rPr lang="es-ES" dirty="0" err="1"/>
              <a:t>maxima</a:t>
            </a:r>
            <a:r>
              <a:rPr lang="es-ES" dirty="0"/>
              <a:t> </a:t>
            </a:r>
            <a:r>
              <a:rPr lang="es-ES" dirty="0" err="1"/>
              <a:t>supression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Se comprueba, para cada KP, si hay otros </a:t>
            </a:r>
            <a:r>
              <a:rPr lang="es-ES" dirty="0" err="1"/>
              <a:t>KPs</a:t>
            </a:r>
            <a:r>
              <a:rPr lang="es-ES" dirty="0"/>
              <a:t> en un radio determinado. Si los hay, se elige el que tenga el máximo </a:t>
            </a:r>
            <a:r>
              <a:rPr lang="es-ES" dirty="0" err="1"/>
              <a:t>saliency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Esto se hace para evitar que hayan muchos </a:t>
            </a:r>
            <a:r>
              <a:rPr lang="es-ES" dirty="0" err="1"/>
              <a:t>KPs</a:t>
            </a:r>
            <a:r>
              <a:rPr lang="es-ES" dirty="0"/>
              <a:t> en el mismo espacio 3D.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68538E-4C33-4DBE-97D3-8BCC5E552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45" t="49007" r="945" b="-2896"/>
          <a:stretch/>
        </p:blipFill>
        <p:spPr>
          <a:xfrm>
            <a:off x="2891246" y="1586229"/>
            <a:ext cx="5541018" cy="177092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442CA1E-C361-4C06-B5D5-3637C937ED66}"/>
              </a:ext>
            </a:extLst>
          </p:cNvPr>
          <p:cNvSpPr/>
          <p:nvPr/>
        </p:nvSpPr>
        <p:spPr>
          <a:xfrm>
            <a:off x="2751908" y="1516561"/>
            <a:ext cx="3387634" cy="262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065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6D38B-40BC-468B-97F1-5C09419A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Interfaz de Open3D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B1A445-A341-40A3-B0CA-03F8F177C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keypoints</a:t>
            </a:r>
            <a:r>
              <a:rPr lang="es-ES" dirty="0"/>
              <a:t> = o3d.geometry.keypoint.compute_iss_keypoints(</a:t>
            </a:r>
          </a:p>
          <a:p>
            <a:pPr marL="0" indent="0">
              <a:buNone/>
            </a:pPr>
            <a:r>
              <a:rPr lang="es-ES" dirty="0"/>
              <a:t>		</a:t>
            </a:r>
            <a:r>
              <a:rPr lang="es-ES" dirty="0" err="1"/>
              <a:t>pcd</a:t>
            </a:r>
            <a:r>
              <a:rPr lang="es-ES" dirty="0"/>
              <a:t>,</a:t>
            </a:r>
          </a:p>
          <a:p>
            <a:pPr marL="0" indent="0">
              <a:buNone/>
            </a:pPr>
            <a:r>
              <a:rPr lang="es-ES" dirty="0"/>
              <a:t>		</a:t>
            </a:r>
            <a:r>
              <a:rPr lang="es-ES" dirty="0" err="1"/>
              <a:t>salient_radius</a:t>
            </a:r>
            <a:r>
              <a:rPr lang="es-ES" dirty="0"/>
              <a:t>=0.005,</a:t>
            </a:r>
          </a:p>
          <a:p>
            <a:pPr marL="0" indent="0">
              <a:buNone/>
            </a:pPr>
            <a:r>
              <a:rPr lang="es-ES" dirty="0"/>
              <a:t>		</a:t>
            </a:r>
            <a:r>
              <a:rPr lang="es-ES" dirty="0" err="1"/>
              <a:t>non_max_radius</a:t>
            </a:r>
            <a:r>
              <a:rPr lang="es-ES" dirty="0"/>
              <a:t>=0.005,</a:t>
            </a:r>
          </a:p>
          <a:p>
            <a:pPr marL="0" indent="0">
              <a:buNone/>
            </a:pPr>
            <a:r>
              <a:rPr lang="es-ES" dirty="0"/>
              <a:t>		gamma_21=0.5,</a:t>
            </a:r>
          </a:p>
          <a:p>
            <a:pPr marL="0" indent="0">
              <a:buNone/>
            </a:pPr>
            <a:r>
              <a:rPr lang="es-ES" dirty="0"/>
              <a:t>		gamma_32=0.5)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9C33323-BAA4-47EA-972E-86FFD8C36329}"/>
              </a:ext>
            </a:extLst>
          </p:cNvPr>
          <p:cNvSpPr txBox="1"/>
          <p:nvPr/>
        </p:nvSpPr>
        <p:spPr>
          <a:xfrm>
            <a:off x="7593873" y="285724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 nube de puntos de entrada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3685A3-C794-47D3-A4D5-CDD063A908A9}"/>
              </a:ext>
            </a:extLst>
          </p:cNvPr>
          <p:cNvSpPr txBox="1"/>
          <p:nvPr/>
        </p:nvSpPr>
        <p:spPr>
          <a:xfrm>
            <a:off x="7593873" y="3364824"/>
            <a:ext cx="256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Radio para el calculo de F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B5D4D1-A019-45A0-A851-C4F6B165DD8D}"/>
              </a:ext>
            </a:extLst>
          </p:cNvPr>
          <p:cNvSpPr txBox="1"/>
          <p:nvPr/>
        </p:nvSpPr>
        <p:spPr>
          <a:xfrm>
            <a:off x="7593873" y="3872408"/>
            <a:ext cx="191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Radio para el NMS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8E15AE-45E6-47DE-881A-1A0996989F6C}"/>
              </a:ext>
            </a:extLst>
          </p:cNvPr>
          <p:cNvSpPr txBox="1"/>
          <p:nvPr/>
        </p:nvSpPr>
        <p:spPr>
          <a:xfrm>
            <a:off x="7593873" y="4348892"/>
            <a:ext cx="241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Umbral primer ratio, </a:t>
            </a:r>
            <a:r>
              <a:rPr lang="el-GR" dirty="0"/>
              <a:t>γ</a:t>
            </a:r>
            <a:r>
              <a:rPr lang="es-ES" baseline="-25000" dirty="0"/>
              <a:t>12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6B68860-2435-4514-8C0B-C7B259F5431B}"/>
              </a:ext>
            </a:extLst>
          </p:cNvPr>
          <p:cNvSpPr txBox="1"/>
          <p:nvPr/>
        </p:nvSpPr>
        <p:spPr>
          <a:xfrm>
            <a:off x="7594087" y="4816373"/>
            <a:ext cx="258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Umbral segundo ratio, </a:t>
            </a:r>
            <a:r>
              <a:rPr lang="el-GR" dirty="0"/>
              <a:t>γ</a:t>
            </a:r>
            <a:r>
              <a:rPr lang="es-ES" baseline="-25000" dirty="0"/>
              <a:t>23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120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abla, computadora, escritorio&#10;&#10;Descripción generada automáticamente">
            <a:extLst>
              <a:ext uri="{FF2B5EF4-FFF2-40B4-BE49-F238E27FC236}">
                <a16:creationId xmlns:a16="http://schemas.microsoft.com/office/drawing/2014/main" id="{A7520234-3E7B-4C89-9AD8-2306A5754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6D0B621-BEC0-47EE-9C2E-2F6356A77E14}"/>
              </a:ext>
            </a:extLst>
          </p:cNvPr>
          <p:cNvSpPr txBox="1"/>
          <p:nvPr/>
        </p:nvSpPr>
        <p:spPr>
          <a:xfrm rot="20563654">
            <a:off x="1213722" y="493938"/>
            <a:ext cx="1861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BONUS: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Dibuja</a:t>
            </a:r>
          </a:p>
        </p:txBody>
      </p:sp>
    </p:spTree>
    <p:extLst>
      <p:ext uri="{BB962C8B-B14F-4D97-AF65-F5344CB8AC3E}">
        <p14:creationId xmlns:p14="http://schemas.microsoft.com/office/powerpoint/2010/main" val="3872418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C97DC-2784-4B9B-A23B-5152C2E0B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Deberes: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D99E5D-CCC7-49F4-AF90-4200530D3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Ahora hazlo tú con FPFH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A451F4-1CB7-4819-8CFA-1CD14389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4556760"/>
            <a:ext cx="3924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092C1-193C-4551-AF11-65674D85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número 1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95E079-5641-4B07-837F-3657EEB1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Buscar información con criterio.</a:t>
            </a:r>
          </a:p>
          <a:p>
            <a:pPr marL="0" indent="0">
              <a:buNone/>
            </a:pPr>
            <a:r>
              <a:rPr lang="es-ES" dirty="0"/>
              <a:t>Cualquier mono con un portátil puede poner cosas en internet.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&gt; </a:t>
            </a:r>
            <a:r>
              <a:rPr lang="es-ES" dirty="0" err="1"/>
              <a:t>cornerSubPix</a:t>
            </a:r>
            <a:r>
              <a:rPr lang="es-ES" dirty="0"/>
              <a:t> con el patrón de círculos?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Pesar la fiabilidad en función de la fuente.</a:t>
            </a:r>
          </a:p>
          <a:p>
            <a:pPr marL="0" indent="0" algn="ctr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EF90500B-D20A-4A6A-B8EC-ECE5C6BC3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50" y="3605213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91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AE3F3-E4E4-4F30-8A8C-EC31AD81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número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B5D1A5-CFC0-4086-9E21-6646CDD3A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97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¿Qué quiero hacer? ¿Buscar </a:t>
            </a:r>
            <a:r>
              <a:rPr lang="es-ES" dirty="0" err="1"/>
              <a:t>KPs</a:t>
            </a:r>
            <a:r>
              <a:rPr lang="es-ES" dirty="0"/>
              <a:t>?</a:t>
            </a:r>
          </a:p>
          <a:p>
            <a:pPr marL="0" indent="0">
              <a:buNone/>
            </a:pPr>
            <a:br>
              <a:rPr lang="es-ES" dirty="0"/>
            </a:br>
            <a:r>
              <a:rPr lang="es-ES" dirty="0"/>
              <a:t>Voy a la web de Open3D y </a:t>
            </a:r>
            <a:r>
              <a:rPr lang="es-ES" dirty="0" err="1"/>
              <a:t>busco“Keypoint</a:t>
            </a:r>
            <a:r>
              <a:rPr lang="es-ES" dirty="0"/>
              <a:t>”.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Sólo sale </a:t>
            </a:r>
            <a:r>
              <a:rPr lang="es-ES" dirty="0" err="1"/>
              <a:t>Intrinsic</a:t>
            </a:r>
            <a:r>
              <a:rPr lang="es-ES" dirty="0"/>
              <a:t> </a:t>
            </a:r>
            <a:r>
              <a:rPr lang="es-ES" dirty="0" err="1"/>
              <a:t>Shape</a:t>
            </a:r>
            <a:r>
              <a:rPr lang="es-ES" dirty="0"/>
              <a:t> </a:t>
            </a:r>
            <a:r>
              <a:rPr lang="es-ES" dirty="0" err="1"/>
              <a:t>Signatures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5CD957-E0EA-439B-A8B8-893F93CA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783" y="2388463"/>
            <a:ext cx="588521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97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6E6E4-3D4E-43B2-9C7B-B8451CEF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Leer: ¿Qué me suena a chino?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4E31-85AC-4518-AA50-82C8D74A8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39"/>
          <a:stretch/>
        </p:blipFill>
        <p:spPr>
          <a:xfrm>
            <a:off x="221547" y="1690688"/>
            <a:ext cx="5995806" cy="4105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7251AC-4301-4719-A279-B098A7EB0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1" t="65139" r="4801" b="-5278"/>
          <a:stretch/>
        </p:blipFill>
        <p:spPr>
          <a:xfrm>
            <a:off x="6153150" y="2052637"/>
            <a:ext cx="5772150" cy="2752725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BDA0964-6CEF-41EC-8C02-A3D17E00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661" y="4662485"/>
            <a:ext cx="4883331" cy="1009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Muchos de vosotros os habéis quedado aquí.</a:t>
            </a:r>
          </a:p>
        </p:txBody>
      </p:sp>
    </p:spTree>
    <p:extLst>
      <p:ext uri="{BB962C8B-B14F-4D97-AF65-F5344CB8AC3E}">
        <p14:creationId xmlns:p14="http://schemas.microsoft.com/office/powerpoint/2010/main" val="65079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CDCA0-1A7F-4224-A534-B02673B99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9451"/>
            <a:ext cx="10515600" cy="1857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Todo el mundo sabe aprenderse de memoria la fórmula y la descripción como un loro…</a:t>
            </a:r>
          </a:p>
          <a:p>
            <a:pPr marL="0" indent="0">
              <a:buNone/>
            </a:pPr>
            <a:r>
              <a:rPr lang="es-ES" dirty="0"/>
              <a:t>Pero qué es? Qué significa? Cuál es la consecuencia? Qué efecto tienen los parámetros?</a:t>
            </a:r>
          </a:p>
        </p:txBody>
      </p:sp>
      <p:pic>
        <p:nvPicPr>
          <p:cNvPr id="5" name="Imagen 4" descr="Diagrama, Gráfico de dispersión&#10;&#10;Descripción generada automáticamente">
            <a:extLst>
              <a:ext uri="{FF2B5EF4-FFF2-40B4-BE49-F238E27FC236}">
                <a16:creationId xmlns:a16="http://schemas.microsoft.com/office/drawing/2014/main" id="{EDFE8A7F-7C18-45C5-A808-B1298F208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1038"/>
            <a:ext cx="9753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1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6E6E4-3D4E-43B2-9C7B-B8451CEF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Leer: ¿Qué me suena a chino?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4E31-85AC-4518-AA50-82C8D74A8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39"/>
          <a:stretch/>
        </p:blipFill>
        <p:spPr>
          <a:xfrm>
            <a:off x="221547" y="1690688"/>
            <a:ext cx="5995806" cy="4105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7251AC-4301-4719-A279-B098A7EB0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1" t="65139" r="4801" b="-5278"/>
          <a:stretch/>
        </p:blipFill>
        <p:spPr>
          <a:xfrm>
            <a:off x="6153150" y="2052637"/>
            <a:ext cx="5772150" cy="27527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D0BD58-6738-4E3C-975C-FD2EE03B1B4A}"/>
              </a:ext>
            </a:extLst>
          </p:cNvPr>
          <p:cNvSpPr/>
          <p:nvPr/>
        </p:nvSpPr>
        <p:spPr>
          <a:xfrm>
            <a:off x="2403566" y="3352800"/>
            <a:ext cx="1828800" cy="17417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D910C34-63FD-444B-BFE9-B86C7E6CBE4B}"/>
              </a:ext>
            </a:extLst>
          </p:cNvPr>
          <p:cNvSpPr/>
          <p:nvPr/>
        </p:nvSpPr>
        <p:spPr>
          <a:xfrm>
            <a:off x="5439569" y="3341913"/>
            <a:ext cx="389731" cy="18505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A31DC63-2EB4-485F-AD75-454AE8BB1E26}"/>
              </a:ext>
            </a:extLst>
          </p:cNvPr>
          <p:cNvSpPr/>
          <p:nvPr/>
        </p:nvSpPr>
        <p:spPr>
          <a:xfrm>
            <a:off x="1489165" y="3857625"/>
            <a:ext cx="3225709" cy="6477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70B855-55B1-4C7F-BB6A-F1379FCFF4B7}"/>
              </a:ext>
            </a:extLst>
          </p:cNvPr>
          <p:cNvSpPr/>
          <p:nvPr/>
        </p:nvSpPr>
        <p:spPr>
          <a:xfrm>
            <a:off x="2073318" y="5189083"/>
            <a:ext cx="2041481" cy="50482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BADAA7A-3DAF-4611-B718-8B4868E9F720}"/>
              </a:ext>
            </a:extLst>
          </p:cNvPr>
          <p:cNvSpPr/>
          <p:nvPr/>
        </p:nvSpPr>
        <p:spPr>
          <a:xfrm>
            <a:off x="8566241" y="2599985"/>
            <a:ext cx="1044484" cy="23846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439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6E6E4-3D4E-43B2-9C7B-B8451CEF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Leer: ¿Por dónde sigo?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4E31-85AC-4518-AA50-82C8D74A8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39"/>
          <a:stretch/>
        </p:blipFill>
        <p:spPr>
          <a:xfrm>
            <a:off x="221547" y="1690688"/>
            <a:ext cx="5995806" cy="4105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7251AC-4301-4719-A279-B098A7EB0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1" t="65139" r="4801" b="-5278"/>
          <a:stretch/>
        </p:blipFill>
        <p:spPr>
          <a:xfrm>
            <a:off x="6153150" y="2052637"/>
            <a:ext cx="5772150" cy="27527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D0BD58-6738-4E3C-975C-FD2EE03B1B4A}"/>
              </a:ext>
            </a:extLst>
          </p:cNvPr>
          <p:cNvSpPr/>
          <p:nvPr/>
        </p:nvSpPr>
        <p:spPr>
          <a:xfrm>
            <a:off x="2403566" y="3352800"/>
            <a:ext cx="1828800" cy="17417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D910C34-63FD-444B-BFE9-B86C7E6CBE4B}"/>
              </a:ext>
            </a:extLst>
          </p:cNvPr>
          <p:cNvSpPr/>
          <p:nvPr/>
        </p:nvSpPr>
        <p:spPr>
          <a:xfrm>
            <a:off x="5439569" y="3341913"/>
            <a:ext cx="389731" cy="18505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A31DC63-2EB4-485F-AD75-454AE8BB1E26}"/>
              </a:ext>
            </a:extLst>
          </p:cNvPr>
          <p:cNvSpPr/>
          <p:nvPr/>
        </p:nvSpPr>
        <p:spPr>
          <a:xfrm>
            <a:off x="1489165" y="3857625"/>
            <a:ext cx="3225709" cy="6477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70B855-55B1-4C7F-BB6A-F1379FCFF4B7}"/>
              </a:ext>
            </a:extLst>
          </p:cNvPr>
          <p:cNvSpPr/>
          <p:nvPr/>
        </p:nvSpPr>
        <p:spPr>
          <a:xfrm>
            <a:off x="2073318" y="5189083"/>
            <a:ext cx="2041481" cy="50482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BADAA7A-3DAF-4611-B718-8B4868E9F720}"/>
              </a:ext>
            </a:extLst>
          </p:cNvPr>
          <p:cNvSpPr/>
          <p:nvPr/>
        </p:nvSpPr>
        <p:spPr>
          <a:xfrm>
            <a:off x="8566241" y="2599985"/>
            <a:ext cx="1044484" cy="23846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A67EAF3-3574-4EE0-92D8-7EBACC800F74}"/>
              </a:ext>
            </a:extLst>
          </p:cNvPr>
          <p:cNvSpPr/>
          <p:nvPr/>
        </p:nvSpPr>
        <p:spPr>
          <a:xfrm>
            <a:off x="3969193" y="2382271"/>
            <a:ext cx="1679132" cy="17417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E824864-4A74-482E-8AB4-35A0B66508F0}"/>
              </a:ext>
            </a:extLst>
          </p:cNvPr>
          <p:cNvSpPr/>
          <p:nvPr/>
        </p:nvSpPr>
        <p:spPr>
          <a:xfrm>
            <a:off x="349693" y="2566987"/>
            <a:ext cx="2498282" cy="17417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6736F570-C713-42E8-8015-F1093B385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661" y="4662485"/>
            <a:ext cx="4883331" cy="1990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Más fuentes:</a:t>
            </a:r>
          </a:p>
          <a:p>
            <a:pPr>
              <a:buFontTx/>
              <a:buChar char="-"/>
            </a:pPr>
            <a:r>
              <a:rPr lang="es-ES" sz="2000" dirty="0" err="1"/>
              <a:t>Paperswithcode</a:t>
            </a:r>
            <a:endParaRPr lang="es-ES" sz="2000" dirty="0"/>
          </a:p>
          <a:p>
            <a:pPr>
              <a:buFontTx/>
              <a:buChar char="-"/>
            </a:pPr>
            <a:r>
              <a:rPr lang="es-ES" sz="2000" dirty="0"/>
              <a:t>Google </a:t>
            </a:r>
            <a:r>
              <a:rPr lang="es-ES" sz="2000" dirty="0" err="1"/>
              <a:t>Scholar</a:t>
            </a:r>
            <a:endParaRPr lang="es-ES" sz="2000" dirty="0"/>
          </a:p>
          <a:p>
            <a:pPr>
              <a:buFontTx/>
              <a:buChar char="-"/>
            </a:pPr>
            <a:r>
              <a:rPr lang="es-ES" sz="2000" dirty="0" err="1"/>
              <a:t>Arxiv</a:t>
            </a:r>
            <a:endParaRPr lang="es-ES" sz="2000" dirty="0"/>
          </a:p>
          <a:p>
            <a:pPr>
              <a:buFontTx/>
              <a:buChar char="-"/>
            </a:pPr>
            <a:r>
              <a:rPr lang="es-ES" sz="2000" dirty="0"/>
              <a:t>Google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33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8BBB7F8-165D-427E-A67F-AE4C9568A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3102" y="0"/>
            <a:ext cx="13578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67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1231</Words>
  <Application>Microsoft Office PowerPoint</Application>
  <PresentationFormat>Panorámica</PresentationFormat>
  <Paragraphs>125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Intrinsic Shape Signatures</vt:lpstr>
      <vt:lpstr>Enfoque top-down</vt:lpstr>
      <vt:lpstr>Paso número 1</vt:lpstr>
      <vt:lpstr>Paso número 1</vt:lpstr>
      <vt:lpstr>Leer: ¿Qué me suena a chino?</vt:lpstr>
      <vt:lpstr>Presentación de PowerPoint</vt:lpstr>
      <vt:lpstr>Leer: ¿Qué me suena a chino?</vt:lpstr>
      <vt:lpstr>Leer: ¿Por dónde sigo?</vt:lpstr>
      <vt:lpstr>Presentación de PowerPoint</vt:lpstr>
      <vt:lpstr>Presentación de PowerPoint</vt:lpstr>
      <vt:lpstr>Presentación de PowerPoint</vt:lpstr>
      <vt:lpstr>Comprender la información</vt:lpstr>
      <vt:lpstr>Comprender la información</vt:lpstr>
      <vt:lpstr>Matriz de dispersión?</vt:lpstr>
      <vt:lpstr>Eigenvectors y Eigenvalues?</vt:lpstr>
      <vt:lpstr>Insight</vt:lpstr>
      <vt:lpstr>Alguien me está mintiendo</vt:lpstr>
      <vt:lpstr>Alguien me está mintiendo</vt:lpstr>
      <vt:lpstr>Sigo leyendo</vt:lpstr>
      <vt:lpstr>Insight</vt:lpstr>
      <vt:lpstr>Insight</vt:lpstr>
      <vt:lpstr>Ya lo domino totalmente?</vt:lpstr>
      <vt:lpstr>Implementación del método</vt:lpstr>
      <vt:lpstr>Resultados</vt:lpstr>
      <vt:lpstr>Sigo leyendo</vt:lpstr>
      <vt:lpstr>Interfaz de Open3D</vt:lpstr>
      <vt:lpstr>Presentación de PowerPoint</vt:lpstr>
      <vt:lpstr>Deberes: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 RAFAEL GOMEZ DONOSO</dc:creator>
  <cp:lastModifiedBy>Francisco Gomez</cp:lastModifiedBy>
  <cp:revision>131</cp:revision>
  <dcterms:created xsi:type="dcterms:W3CDTF">2022-04-05T11:14:55Z</dcterms:created>
  <dcterms:modified xsi:type="dcterms:W3CDTF">2023-03-23T14:17:54Z</dcterms:modified>
</cp:coreProperties>
</file>